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charts/chart1.xml" ContentType="application/vnd.openxmlformats-officedocument.drawingml.chart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charts/_rels/chart1.xml.rels><?xml version="1.0" encoding="UTF-8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BLEU</c:v>
                </c:pt>
              </c:strCache>
            </c:strRef>
          </c:tx>
          <c:spPr>
            <a:solidFill>
              <a:srgbClr val="9B97B8"/>
            </a:solidFill>
            <a:effectLst/>
          </c:spPr>
          <c:invertIfNegative val="0"/>
          <c:dLbls>
            <c:numFmt formatCode="0.00" sourceLinked="0"/>
            <c:txPr>
              <a:bodyPr/>
              <a:lstStyle/>
              <a:p>
                <a:pPr>
                  <a:defRPr b="0" i="0" strike="noStrike" sz="900" u="none">
                    <a:solidFill>
                      <a:srgbClr val="1A1633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9B97B8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9B97B8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9B97B8"/>
              </a:solidFill>
              <a:effectLst/>
            </c:spPr>
          </c:dPt>
          <c:dPt>
            <c:idx val="3"/>
            <c:invertIfNegative val="0"/>
            <c:bubble3D val="0"/>
            <c:spPr>
              <a:solidFill>
                <a:srgbClr val="9B97B8"/>
              </a:solidFill>
              <a:effectLst/>
            </c:spPr>
          </c:dPt>
          <c:dPt>
            <c:idx val="4"/>
            <c:invertIfNegative val="0"/>
            <c:bubble3D val="0"/>
            <c:spPr>
              <a:solidFill>
                <a:srgbClr val="7C3AED"/>
              </a:solidFill>
              <a:effectLst/>
            </c:spPr>
          </c:dPt>
          <c:dPt>
            <c:idx val="5"/>
            <c:invertIfNegative val="0"/>
            <c:bubble3D val="0"/>
            <c:spPr>
              <a:solidFill>
                <a:srgbClr val="4338CA"/>
              </a:solidFill>
              <a:effectLst/>
            </c:spPr>
          </c:dPt>
          <c:dPt>
            <c:idx val="6"/>
            <c:invertIfNegative val="0"/>
            <c:bubble3D val="0"/>
            <c:spPr>
              <a:solidFill>
                <a:srgbClr val="F59E0B"/>
              </a:solidFill>
              <a:effectLst/>
            </c:spPr>
          </c:dPt>
          <c:cat>
            <c:multiLvlStrRef>
              <c:f>Sheet1!$A$2:$A$8</c:f>
              <c:multiLvlStrCache>
                <c:ptCount val="7"/>
                <c:lvl>
                  <c:pt idx="0">
                    <c:v>ByteNet</c:v>
                  </c:pt>
                  <c:pt idx="1">
                    <c:v>GNMT+RL</c:v>
                  </c:pt>
                  <c:pt idx="2">
                    <c:v>ConvS2S</c:v>
                  </c:pt>
                  <c:pt idx="3">
                    <c:v>MoE</c:v>
                  </c:pt>
                  <c:pt idx="4">
                    <c:v>ConvS2S Ens.</c:v>
                  </c:pt>
                  <c:pt idx="5">
                    <c:v>TF (base)</c:v>
                  </c:pt>
                  <c:pt idx="6">
                    <c:v>TF (big)</c:v>
                  </c:pt>
                </c:lvl>
              </c:multiLvlStrCache>
            </c:multiLvl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23.75</c:v>
                </c:pt>
                <c:pt idx="1">
                  <c:v>24.6</c:v>
                </c:pt>
                <c:pt idx="2">
                  <c:v>25.16</c:v>
                </c:pt>
                <c:pt idx="3">
                  <c:v>26.03</c:v>
                </c:pt>
                <c:pt idx="4">
                  <c:v>26.36</c:v>
                </c:pt>
                <c:pt idx="5">
                  <c:v>27.3</c:v>
                </c:pt>
                <c:pt idx="6">
                  <c:v>28.4</c:v>
                </c:pt>
              </c:numCache>
            </c:numRef>
          </c:val>
        </c:ser>
        <c:dLbls>
          <c:numFmt formatCode="0.00" sourceLinked="0"/>
          <c:txPr>
            <a:bodyPr/>
            <a:lstStyle/>
            <a:p>
              <a:pPr>
                <a:defRPr b="0" i="0" strike="noStrike" sz="900" u="none">
                  <a:solidFill>
                    <a:srgbClr val="1A1633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30"/>
          <c:min val="20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title>
          <c:tx>
            <c:rich>
              <a:bodyPr/>
              <a:lstStyle/>
              <a:p>
                <a:pPr>
                  <a:defRPr sz="9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r>
                  <a:rPr sz="900" b="0" i="0" u="none" strike="noStrike">
                    <a:solidFill>
                      <a:srgbClr val="000000"/>
                    </a:solidFill>
                    <a:latin typeface="Arial"/>
                  </a:rPr>
                  <a:t>BLEU (newstest2014)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8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558701"/>
            <a:ext cx="569965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400"/>
              </a:spcAft>
              <a:buNone/>
            </a:pPr>
            <a:r>
              <a:rPr lang="en-US" sz="10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NEURIPS 2017 · ARXIV:1706.03762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609600" y="879277"/>
            <a:ext cx="5699659" cy="11174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400"/>
              </a:lnSpc>
              <a:spcAft>
                <a:spcPts val="1400"/>
              </a:spcAft>
              <a:buNone/>
            </a:pPr>
            <a:r>
              <a:rPr lang="en-US" sz="4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Attention Is</a:t>
            </a:r>
            <a:endParaRPr lang="en-US" sz="4000" dirty="0"/>
          </a:p>
          <a:p>
            <a:pPr algn="l" indent="0" marL="0">
              <a:lnSpc>
                <a:spcPts val="4400"/>
              </a:lnSpc>
              <a:spcAft>
                <a:spcPts val="1400"/>
              </a:spcAft>
              <a:buNone/>
            </a:pPr>
            <a:r>
              <a:rPr lang="en-US" sz="4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You Need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609600" y="2174379"/>
            <a:ext cx="5699659" cy="48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90"/>
              </a:lnSpc>
              <a:spcAft>
                <a:spcPts val="2600"/>
              </a:spcAft>
              <a:buNone/>
            </a:pPr>
            <a:r>
              <a:rPr lang="en-US" sz="140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Transformer: sequence transduction based entirely on attention — no recurrence, no convolution.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609600" y="2984599"/>
            <a:ext cx="914400" cy="5075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609600" y="3365450"/>
            <a:ext cx="5699659" cy="39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40"/>
              </a:lnSpc>
              <a:spcAft>
                <a:spcPts val="600"/>
              </a:spcAft>
              <a:buNone/>
            </a:pP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Ashish Vaswani · Noam Shazeer · Niki Parmar · Jakob Uszkoreit</a:t>
            </a:r>
            <a:endParaRPr lang="en-US" sz="1100" dirty="0"/>
          </a:p>
          <a:p>
            <a:pPr algn="l" indent="0" marL="0">
              <a:lnSpc>
                <a:spcPts val="1540"/>
              </a:lnSpc>
              <a:spcAft>
                <a:spcPts val="600"/>
              </a:spcAft>
              <a:buNone/>
            </a:pP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Llion Jones · Aidan N. Gomez · Łukasz Kaiser · Illia Polosukhin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609600" y="3832771"/>
            <a:ext cx="569965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50" dirty="0">
                <a:solidFill>
                  <a:srgbClr val="B8AE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Brain · Google Research · University of Toronto</a:t>
            </a:r>
            <a:endParaRPr lang="en-US" sz="950" dirty="0"/>
          </a:p>
        </p:txBody>
      </p:sp>
      <p:sp>
        <p:nvSpPr>
          <p:cNvPr id="8" name="Text 6"/>
          <p:cNvSpPr/>
          <p:nvPr/>
        </p:nvSpPr>
        <p:spPr>
          <a:xfrm>
            <a:off x="6400651" y="584150"/>
            <a:ext cx="2286000" cy="355595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71450" dist="53882" dir="2700000">
              <a:srgbClr val="000000">
                <a:alpha val="40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pic>
        <p:nvPicPr>
          <p:cNvPr id="9" name="Image 0" descr="/Users/boj/book/ai-agent-book-exp2-6-mp/chapter2/agent-skills-ppt/runs/exp2-6-kimi-pptx-20260731-v1/workspace/source_visuals/fig1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051" y="736550"/>
            <a:ext cx="1983879" cy="2539901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6533239" y="3377952"/>
            <a:ext cx="202082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8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Transformer — model architecture</a:t>
            </a:r>
            <a:endParaRPr lang="en-US" sz="800" dirty="0"/>
          </a:p>
          <a:p>
            <a:pPr algn="ctr" indent="0" marL="0">
              <a:spcBef>
                <a:spcPts val="8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Figure 1, paper p. 3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09 · RESULTS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EN→DE BLEU: Transformer vs. Prior Art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1668582" y="3958828"/>
            <a:ext cx="595878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600"/>
              </a:spcBef>
              <a:buNone/>
            </a:pPr>
            <a:r>
              <a:rPr lang="en-US" sz="9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WMT 2014 English→German newstest2014 BLEU scores — values from Table 2, paper p. 8.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558701" y="4159597"/>
            <a:ext cx="8178701" cy="488752"/>
          </a:xfrm>
          <a:prstGeom prst="roundRect">
            <a:avLst>
              <a:gd name="adj" fmla="val 15591"/>
            </a:avLst>
          </a:prstGeom>
          <a:solidFill>
            <a:srgbClr val="FDF3E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587276" y="4159597"/>
            <a:ext cx="0" cy="488752"/>
          </a:xfrm>
          <a:prstGeom prst="line">
            <a:avLst/>
          </a:prstGeom>
          <a:noFill/>
          <a:ln w="57150">
            <a:solidFill>
              <a:srgbClr val="F59E0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93552" y="4261098"/>
            <a:ext cx="7921472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B4E1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big Transformer sets a new state of the art (28.4 BLEU) — more than 2.0 BLEU above the best previously reported models, including ensembles.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800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Data: Table 2 (paper p. 8); discussion: §6.1 (paper p. 8).</a:t>
            </a:r>
            <a:endParaRPr lang="en-US" sz="800" dirty="0"/>
          </a:p>
        </p:txBody>
      </p:sp>
      <p:graphicFrame>
        <p:nvGraphicFramePr>
          <p:cNvPr id="11" name="Chart 0" descr=""/>
          <p:cNvGraphicFramePr/>
          <p:nvPr/>
        </p:nvGraphicFramePr>
        <p:xfrm>
          <a:off x="1727002" y="1114127"/>
          <a:ext cx="5841950" cy="2768501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 · RESULTS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Beyond Translation: Constituency Parsing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64878"/>
            <a:ext cx="4825901" cy="2140893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lnSpc>
                <a:spcPts val="1540"/>
              </a:lnSpc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4-layer Transformer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was trained on English constituency parsing (Wall Street Journal portion of the Penn Treebank, ~40K training sentences).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With almost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task-specific tuning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it outperforms the BerkeleyParser — even when trained only on the WSJ training set.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the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semi-supervised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setting (with a ~17M-sentence high-confidence corpus) it beats all previously reported models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except the Recurrent Neural Network Grammar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same architecture generalizes across tasks without structural changes.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5765602" y="1164878"/>
            <a:ext cx="2667000" cy="954286"/>
          </a:xfrm>
          <a:prstGeom prst="roundRect">
            <a:avLst>
              <a:gd name="adj" fmla="val 13308"/>
            </a:avLst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5968752" y="1317278"/>
            <a:ext cx="2305913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91.3 F1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5968752" y="1669703"/>
            <a:ext cx="2305913" cy="297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WSJ-only, discriminative setting (Section 23 of WSJ)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5765602" y="2271564"/>
            <a:ext cx="2667000" cy="954286"/>
          </a:xfrm>
          <a:prstGeom prst="roundRect">
            <a:avLst>
              <a:gd name="adj" fmla="val 13308"/>
            </a:avLst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5968752" y="2423964"/>
            <a:ext cx="2305913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92.7 F1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5968752" y="2776389"/>
            <a:ext cx="2305913" cy="297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Semi-supervised setting — above every prior model except RNNG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371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Table 4 (paper p. 10) and §6.2 / “English Constituency Parsing” (paper p. 9–10).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· RESULTS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Interpretability: What Attention Sees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39577"/>
            <a:ext cx="3502372" cy="1884164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lnSpc>
                <a:spcPts val="1449"/>
              </a:lnSpc>
              <a:spcAft>
                <a:spcPts val="9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 attention heads learn to perform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different tasks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; many exhibit behavior tied to the syntactic and semantic structure of sentences.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9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this example (encoder self-attention, layer 5 of 6), many heads attend to a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distant dependency of the verb “making”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completing the phrase “making…more difficult”.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9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Other heads are involved in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anaphora resolution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(Figure 4 of the paper).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558701" y="3150691"/>
            <a:ext cx="3502372" cy="854273"/>
          </a:xfrm>
          <a:prstGeom prst="roundRect">
            <a:avLst>
              <a:gd name="adj" fmla="val 8920"/>
            </a:avLst>
          </a:prstGeom>
          <a:solidFill>
            <a:srgbClr val="EEF0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582513" y="3150691"/>
            <a:ext cx="0" cy="854273"/>
          </a:xfrm>
          <a:prstGeom prst="line">
            <a:avLst/>
          </a:prstGeom>
          <a:noFill/>
          <a:ln w="47625">
            <a:solidFill>
              <a:srgbClr val="7C3AE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58726" y="3252192"/>
            <a:ext cx="3212946" cy="6512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83"/>
              </a:lnSpc>
              <a:buNone/>
            </a:pPr>
            <a:r>
              <a:rPr lang="en-US" sz="950" i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“Not only do individual attention heads clearly learn to perform different tasks, many appear to exhibit behavior related to the syntactic and semantic structure of the sentences.” — §4, p. 7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4365873" y="1139577"/>
            <a:ext cx="4371529" cy="2865388"/>
          </a:xfrm>
          <a:prstGeom prst="roundRect">
            <a:avLst>
              <a:gd name="adj" fmla="val 4432"/>
            </a:avLst>
          </a:prstGeom>
          <a:solidFill>
            <a:srgbClr val="FFFFFF"/>
          </a:solidFill>
          <a:ln w="9525">
            <a:solidFill>
              <a:srgbClr val="E0DFF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pic>
        <p:nvPicPr>
          <p:cNvPr id="11" name="Image 0" descr="/Users/boj/book/ai-agent-book-exp2-6-mp/chapter2/agent-skills-ppt/runs/exp2-6-kimi-pptx-20260731-v1/workspace/source_visuals/fig3-1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3162" y="1276052"/>
            <a:ext cx="3936950" cy="2144167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4461363" y="3496419"/>
            <a:ext cx="418054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6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Attention for the word “making”; colors = different heads. Figure 3, paper p. 13.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5865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Visual: Figure 3 (paper p. 13); text: §4 (paper p. 7) and Appendix (paper p. 13).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4901" y="381000"/>
            <a:ext cx="803137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 · CONCLUSION</a:t>
            </a:r>
            <a:endParaRPr lang="en-US" sz="950" dirty="0"/>
          </a:p>
        </p:txBody>
      </p:sp>
      <p:sp>
        <p:nvSpPr>
          <p:cNvPr id="3" name="Text 1"/>
          <p:cNvSpPr/>
          <p:nvPr/>
        </p:nvSpPr>
        <p:spPr>
          <a:xfrm>
            <a:off x="634901" y="565100"/>
            <a:ext cx="8031379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Conclusion &amp; Legacy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634901" y="1019026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634901" y="1234827"/>
            <a:ext cx="7873901" cy="1794718"/>
          </a:xfrm>
          <a:prstGeom prst="rect">
            <a:avLst/>
          </a:prstGeom>
          <a:noFill/>
          <a:ln/>
        </p:spPr>
        <p:txBody>
          <a:bodyPr wrap="square" lIns="95250" tIns="0" rIns="0" bIns="0" rtlCol="0" anchor="t"/>
          <a:lstStyle/>
          <a:p>
            <a:pPr algn="l" marL="95250" indent="-95250">
              <a:lnSpc>
                <a:spcPts val="156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</a:t>
            </a:r>
            <a:r>
              <a:rPr lang="en-US" sz="1100" b="1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Transformer</a:t>
            </a: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the first sequence transduction model based entirely on attention — multi-headed self-attention replaces recurrent layers in encoder–decoder architectures.</a:t>
            </a:r>
            <a:endParaRPr lang="en-US" sz="1100" dirty="0"/>
          </a:p>
          <a:p>
            <a:pPr algn="l" marL="95250" indent="-95250">
              <a:lnSpc>
                <a:spcPts val="156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Trains </a:t>
            </a:r>
            <a:r>
              <a:rPr lang="en-US" sz="1100" b="1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significantly faster</a:t>
            </a: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than recurrent or convolutional architectures thanks to full parallelization.</a:t>
            </a:r>
            <a:endParaRPr lang="en-US" sz="1100" dirty="0"/>
          </a:p>
          <a:p>
            <a:pPr algn="l" marL="95250" indent="-95250">
              <a:lnSpc>
                <a:spcPts val="156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 state of the art on </a:t>
            </a:r>
            <a:r>
              <a:rPr lang="en-US" sz="1100" b="1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WMT 2014 EN→DE (28.4 BLEU)</a:t>
            </a: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and </a:t>
            </a:r>
            <a:r>
              <a:rPr lang="en-US" sz="1100" b="1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EN→FR (41.8 BLEU)</a:t>
            </a: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at a fraction of the previous training cost.</a:t>
            </a:r>
            <a:endParaRPr lang="en-US" sz="1100" dirty="0"/>
          </a:p>
          <a:p>
            <a:pPr algn="l" marL="95250" indent="-95250">
              <a:lnSpc>
                <a:spcPts val="156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EDE9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architecture became the foundation of modern large language models (BERT, GPT, and their successors) — attention really was all you needed.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634901" y="3873847"/>
            <a:ext cx="7873901" cy="609302"/>
          </a:xfrm>
          <a:prstGeom prst="roundRect">
            <a:avLst>
              <a:gd name="adj" fmla="val 12506"/>
            </a:avLst>
          </a:prstGeom>
          <a:solidFill>
            <a:srgbClr val="3B238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Shape 5"/>
          <p:cNvSpPr/>
          <p:nvPr/>
        </p:nvSpPr>
        <p:spPr>
          <a:xfrm>
            <a:off x="658713" y="3873847"/>
            <a:ext cx="0" cy="609302"/>
          </a:xfrm>
          <a:prstGeom prst="line">
            <a:avLst/>
          </a:prstGeom>
          <a:noFill/>
          <a:ln w="47625">
            <a:solidFill>
              <a:srgbClr val="F59E0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0227" y="4000798"/>
            <a:ext cx="7620292" cy="3554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000" i="1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“We are excited about the future of attention-based models and plan to apply them to other tasks.” — Vaswani et al., §7 Conclusion (paper p. 10)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34901" y="4610100"/>
            <a:ext cx="8031379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buNone/>
            </a:pPr>
            <a:r>
              <a:rPr lang="en-US" sz="800" dirty="0">
                <a:solidFill>
                  <a:srgbClr val="B8AE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Vaswani, Shazeer, Parmar, Uszkoreit, Jones, Gomez, Kaiser, Polosukhin. “Attention Is All You Need.” NeurIPS 2017 (arXiv:1706.03762). All figures/tables shown are cropped from the original paper PDF.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 · BACKGROUND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Problem: The Limits of Recurrence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64878"/>
            <a:ext cx="4927699" cy="1907381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lnSpc>
                <a:spcPts val="1540"/>
              </a:lnSpc>
              <a:spcAft>
                <a:spcPts val="9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Sequence transduction (e.g., machine translation) was dominated by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recurrent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(LSTM / GRU) and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convolutional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encoder–decoder models.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9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RNNs compute hidden states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position at a time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inherently sequential, so training cannot parallelize across positions in a sequence.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9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Signals between distant positions must travel a path of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O(n) operations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the longer the path, the harder long-range dependencies are to learn.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9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Attention mechanisms already existed, but only as an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accessory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layered on top of RNNs or CNNs.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5867400" y="1164878"/>
            <a:ext cx="2870002" cy="2021681"/>
          </a:xfrm>
          <a:prstGeom prst="roundRect">
            <a:avLst>
              <a:gd name="adj" fmla="val 6282"/>
            </a:avLst>
          </a:prstGeom>
          <a:solidFill>
            <a:srgbClr val="EEF0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6070550" y="1342579"/>
            <a:ext cx="25129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O(n)</a:t>
            </a:r>
            <a:endParaRPr lang="en-US" sz="2600" dirty="0"/>
          </a:p>
        </p:txBody>
      </p:sp>
      <p:sp>
        <p:nvSpPr>
          <p:cNvPr id="9" name="Text 7"/>
          <p:cNvSpPr/>
          <p:nvPr/>
        </p:nvSpPr>
        <p:spPr>
          <a:xfrm>
            <a:off x="6070550" y="1714054"/>
            <a:ext cx="25129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5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sequential operations per layer in a recurrent network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6070550" y="1980754"/>
            <a:ext cx="2512975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O(n)</a:t>
            </a:r>
            <a:endParaRPr lang="en-US" sz="2600" dirty="0"/>
          </a:p>
        </p:txBody>
      </p:sp>
      <p:sp>
        <p:nvSpPr>
          <p:cNvPr id="11" name="Text 9"/>
          <p:cNvSpPr/>
          <p:nvPr/>
        </p:nvSpPr>
        <p:spPr>
          <a:xfrm>
            <a:off x="6070550" y="2352229"/>
            <a:ext cx="25129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5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maximum path length between any two positions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309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Vaswani et al., “Attention Is All You Need”, §1 Introduction (paper p. 1–2).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 · KEY IDEA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Transformer: Attention Is All You Need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90327"/>
            <a:ext cx="2607766" cy="1069330"/>
          </a:xfrm>
          <a:prstGeom prst="roundRect">
            <a:avLst>
              <a:gd name="adj" fmla="val 11877"/>
            </a:avLst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736402" y="1368028"/>
            <a:ext cx="2297412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Recurrence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36402" y="1568053"/>
            <a:ext cx="2297412" cy="488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83"/>
              </a:lnSpc>
              <a:buNone/>
            </a:pPr>
            <a:r>
              <a:rPr lang="en-US" sz="95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Sequential RNN hidden states are removed entirely — positions are processed in parallel.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3344168" y="1190327"/>
            <a:ext cx="2607766" cy="1069330"/>
          </a:xfrm>
          <a:prstGeom prst="roundRect">
            <a:avLst>
              <a:gd name="adj" fmla="val 11877"/>
            </a:avLst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3521869" y="1368028"/>
            <a:ext cx="2297412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Convolution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3521869" y="1568053"/>
            <a:ext cx="2297412" cy="3256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83"/>
              </a:lnSpc>
              <a:buNone/>
            </a:pPr>
            <a:r>
              <a:rPr lang="en-US" sz="95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fixed-width kernels; every position can connect to every other position directly.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6129635" y="1190327"/>
            <a:ext cx="2607766" cy="1069330"/>
          </a:xfrm>
          <a:prstGeom prst="roundRect">
            <a:avLst>
              <a:gd name="adj" fmla="val 11877"/>
            </a:avLst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6307336" y="1368028"/>
            <a:ext cx="2297412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Self-Attention Only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6307336" y="1568053"/>
            <a:ext cx="2297412" cy="488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83"/>
              </a:lnSpc>
              <a:buNone/>
            </a:pPr>
            <a:r>
              <a:rPr lang="en-US" sz="95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Multi-headed self-attention computes all representations, in both encoder and decoder.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558701" y="2462808"/>
            <a:ext cx="8178701" cy="891183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lnSpc>
                <a:spcPts val="1540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First sequence transduction model based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entirely on attention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replacing recurrent layers with multi-headed self-attention.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Highly parallelizable — reaches a new state of the art in translation with a </a:t>
            </a:r>
            <a:r>
              <a:rPr lang="en-US" sz="11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fraction of the training cost</a:t>
            </a: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100" dirty="0"/>
          </a:p>
          <a:p>
            <a:pPr algn="l" marL="88900" indent="-88900">
              <a:lnSpc>
                <a:spcPts val="1540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Generalizes beyond translation (e.g., English constituency parsing) and yields interpretable attention patterns.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991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Vaswani et al., Abstract and §1 (paper p. 1–2).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 · METHOD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Architecture: Stacked Self-Attention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1101477"/>
            <a:ext cx="4604742" cy="2429470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Encoder–decoder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structure built from stacked self-attention and point-wise, fully connected layers (left and right halves of Figure 1).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Encoder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N = 6 identical layers — each with multi-head self-attention, then a position-wise feed-forward network.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Decoder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N = 6 layers; adds a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masked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multi-head self-attention sub-layer (positions only attend to earlier positions) plus attention over the encoder output.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residual connection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wraps every sub-layer, followed by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 normalization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Inputs/outputs are embedded (d_model = 512) and combined with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positional encodings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since the model has no notion of order on its own.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493544" y="1101477"/>
            <a:ext cx="3243858" cy="3905101"/>
          </a:xfrm>
          <a:prstGeom prst="roundRect">
            <a:avLst>
              <a:gd name="adj" fmla="val 3915"/>
            </a:avLst>
          </a:prstGeom>
          <a:solidFill>
            <a:srgbClr val="FFFFFF"/>
          </a:solidFill>
          <a:ln w="9525">
            <a:solidFill>
              <a:srgbClr val="E0DFF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pic>
        <p:nvPicPr>
          <p:cNvPr id="7" name="Image 0" descr="/Users/boj/book/ai-agent-book-exp2-6-mp/chapter2/agent-skills-ppt/runs/exp2-6-kimi-pptx-20260731-v1/workspace/source_visuals/fig1-0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054" y="1237952"/>
            <a:ext cx="2598837" cy="332735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5600310" y="4641503"/>
            <a:ext cx="3030325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6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Encoder (left) and decoder (right) stacks.</a:t>
            </a:r>
            <a:endParaRPr lang="en-US" sz="800" dirty="0"/>
          </a:p>
          <a:p>
            <a:pPr algn="ctr" indent="0" marL="0">
              <a:spcBef>
                <a:spcPts val="6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Figure 1, paper p. 3.</a:t>
            </a:r>
            <a:endParaRPr lang="en-US" sz="800" dirty="0"/>
          </a:p>
        </p:txBody>
      </p:sp>
      <p:sp>
        <p:nvSpPr>
          <p:cNvPr id="9" name="Text 6"/>
          <p:cNvSpPr/>
          <p:nvPr/>
        </p:nvSpPr>
        <p:spPr>
          <a:xfrm>
            <a:off x="558701" y="5006578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Visual: Figure 1, “The Transformer - model architecture” (paper p. 3); text: §3.1 (paper p. 3).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 · METHOD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Scaled Dot-Product &amp; Multi-Head Attention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39577"/>
            <a:ext cx="3725912" cy="406301"/>
          </a:xfrm>
          <a:prstGeom prst="roundRect">
            <a:avLst>
              <a:gd name="adj" fmla="val 25006"/>
            </a:avLst>
          </a:prstGeom>
          <a:solidFill>
            <a:srgbClr val="1A1633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676890" y="1266527"/>
            <a:ext cx="3489534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FDE68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Attention(Q,K,V) = softmax(QK^T / √d_k)V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558701" y="1698278"/>
            <a:ext cx="3725912" cy="2144018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Attention maps a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query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and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key–value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pairs to an output: a weighted sum of values, weights from query–key compatibility.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Dot products are scaled by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1/√d_k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for large d_k they would push softmax into tiny-gradient regions.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Multi-head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queries, keys, values are linearly projected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 = 8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times (to d_k = d_v = 64), attention runs in parallel, outputs are concatenated and re-projected.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800"/>
              </a:spcAft>
              <a:buSzPct val="100000"/>
              <a:buChar char="•"/>
            </a:pP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Different heads jointly attend to information from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different representation subspaces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at different positions.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4589413" y="1139577"/>
            <a:ext cx="4147989" cy="2804220"/>
          </a:xfrm>
          <a:prstGeom prst="roundRect">
            <a:avLst>
              <a:gd name="adj" fmla="val 4529"/>
            </a:avLst>
          </a:prstGeom>
          <a:solidFill>
            <a:srgbClr val="FFFFFF"/>
          </a:solidFill>
          <a:ln w="9525">
            <a:solidFill>
              <a:srgbClr val="E0DFF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pic>
        <p:nvPicPr>
          <p:cNvPr id="10" name="Image 0" descr="/Users/boj/book/ai-agent-book-exp2-6-mp/chapter2/agent-skills-ppt/runs/exp2-6-kimi-pptx-20260731-v1/workspace/source_visuals/fig2-0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9232" y="1276052"/>
            <a:ext cx="3708350" cy="2007245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687138" y="3359497"/>
            <a:ext cx="3952539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6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(left) Scaled Dot-Product Attention; (right) Multi-Head Attention — several attention layers in parallel. Figure 2, paper p. 4.</a:t>
            </a:r>
            <a:endParaRPr lang="en-US" sz="800" dirty="0"/>
          </a:p>
        </p:txBody>
      </p:sp>
      <p:sp>
        <p:nvSpPr>
          <p:cNvPr id="12" name="Text 9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6347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Visual: Figure 2 (paper p. 4); formula and text: §3.2 (paper p. 4–5).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 · METHOD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Anatomy of the Building Blocks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64878"/>
            <a:ext cx="3994100" cy="787003"/>
          </a:xfrm>
          <a:prstGeom prst="roundRect">
            <a:avLst>
              <a:gd name="adj" fmla="val 12910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Shape 5"/>
          <p:cNvSpPr/>
          <p:nvPr/>
        </p:nvSpPr>
        <p:spPr>
          <a:xfrm>
            <a:off x="558701" y="1169640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48039" y="1164878"/>
            <a:ext cx="0" cy="787003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58701" y="1947118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87276" y="1164878"/>
            <a:ext cx="0" cy="787003"/>
          </a:xfrm>
          <a:prstGeom prst="line">
            <a:avLst/>
          </a:prstGeom>
          <a:noFill/>
          <a:ln w="57150">
            <a:solidFill>
              <a:srgbClr val="7C3AE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93552" y="1301353"/>
            <a:ext cx="364346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Multi-Head Attention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793552" y="1472803"/>
            <a:ext cx="3643464" cy="3426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 = 8 parallel heads; d_k = d_v = d_model/h = 64, so total compute stays close to single-head attention at full dimension.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743301" y="1164878"/>
            <a:ext cx="3994100" cy="787003"/>
          </a:xfrm>
          <a:prstGeom prst="roundRect">
            <a:avLst>
              <a:gd name="adj" fmla="val 12910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4743301" y="1169640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732639" y="1164878"/>
            <a:ext cx="0" cy="787003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4743301" y="1947118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771876" y="1164878"/>
            <a:ext cx="0" cy="787003"/>
          </a:xfrm>
          <a:prstGeom prst="line">
            <a:avLst/>
          </a:prstGeom>
          <a:noFill/>
          <a:ln w="57150">
            <a:solidFill>
              <a:srgbClr val="7C3AED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978152" y="1301353"/>
            <a:ext cx="364346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Position-wise Feed-Forward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978152" y="1472803"/>
            <a:ext cx="3643464" cy="3426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FFN(x) = max(0, xW₁+b₁)W₂+b₂, applied identically to every position; inner dimension d_ff = 2048.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58701" y="2104281"/>
            <a:ext cx="3994100" cy="958304"/>
          </a:xfrm>
          <a:prstGeom prst="roundRect">
            <a:avLst>
              <a:gd name="adj" fmla="val 10602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1" name="Shape 19"/>
          <p:cNvSpPr/>
          <p:nvPr/>
        </p:nvSpPr>
        <p:spPr>
          <a:xfrm>
            <a:off x="558701" y="2109043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548039" y="2104281"/>
            <a:ext cx="0" cy="958304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558701" y="3057823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587276" y="2104281"/>
            <a:ext cx="0" cy="958304"/>
          </a:xfrm>
          <a:prstGeom prst="line">
            <a:avLst/>
          </a:prstGeom>
          <a:noFill/>
          <a:ln w="57150">
            <a:solidFill>
              <a:srgbClr val="7C3AED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793552" y="2240756"/>
            <a:ext cx="364346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 &amp; Norm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793552" y="2412206"/>
            <a:ext cx="3643464" cy="513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Residual connection around each sub-layer: LayerNorm(x + Sublayer(x)); all sub-layers and embeddings output d_model = 512.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4743301" y="2104281"/>
            <a:ext cx="3994100" cy="958304"/>
          </a:xfrm>
          <a:prstGeom prst="roundRect">
            <a:avLst>
              <a:gd name="adj" fmla="val 10602"/>
            </a:avLst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8" name="Shape 26"/>
          <p:cNvSpPr/>
          <p:nvPr/>
        </p:nvSpPr>
        <p:spPr>
          <a:xfrm>
            <a:off x="4743301" y="2109043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732639" y="2104281"/>
            <a:ext cx="0" cy="958304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4743301" y="3057823"/>
            <a:ext cx="3994100" cy="0"/>
          </a:xfrm>
          <a:prstGeom prst="line">
            <a:avLst/>
          </a:prstGeom>
          <a:noFill/>
          <a:ln w="9525">
            <a:solidFill>
              <a:srgbClr val="E0DFF0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4771876" y="2104281"/>
            <a:ext cx="0" cy="958304"/>
          </a:xfrm>
          <a:prstGeom prst="line">
            <a:avLst/>
          </a:prstGeom>
          <a:noFill/>
          <a:ln w="57150">
            <a:solidFill>
              <a:srgbClr val="7C3AED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4978152" y="2240756"/>
            <a:ext cx="364346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Positional Encoding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4978152" y="2412206"/>
            <a:ext cx="3643464" cy="513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Sine/cosine waves of different frequencies injected at the inputs, so the model can use token order; learned alternatives worked equally well.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558701" y="4248448"/>
            <a:ext cx="8178701" cy="399901"/>
          </a:xfrm>
          <a:prstGeom prst="roundRect">
            <a:avLst>
              <a:gd name="adj" fmla="val 19055"/>
            </a:avLst>
          </a:prstGeom>
          <a:solidFill>
            <a:srgbClr val="FDF3E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5" name="Shape 33"/>
          <p:cNvSpPr/>
          <p:nvPr/>
        </p:nvSpPr>
        <p:spPr>
          <a:xfrm>
            <a:off x="587276" y="4248448"/>
            <a:ext cx="0" cy="399901"/>
          </a:xfrm>
          <a:prstGeom prst="line">
            <a:avLst/>
          </a:prstGeom>
          <a:noFill/>
          <a:ln w="57150">
            <a:solidFill>
              <a:srgbClr val="F59E0B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793552" y="4362748"/>
            <a:ext cx="7921472" cy="1713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00" b="1" dirty="0">
                <a:solidFill>
                  <a:srgbClr val="6B4E1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configurations:</a:t>
            </a:r>
            <a:r>
              <a:rPr lang="en-US" sz="1000" dirty="0">
                <a:solidFill>
                  <a:srgbClr val="6B4E1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base — d_model 512, d_ff 2048, h 8, dropout 0.1 | big — d_model 1024, d_ff 4096, h 16, dropout 0.3.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800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§3.2–3.5 (paper p. 4–5); §5.4 and Table 3 footnotes (paper p. 7–8).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· MOTIVATION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Self-Attention Wins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39577"/>
            <a:ext cx="3682901" cy="2366367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lnSpc>
                <a:spcPts val="1449"/>
              </a:lnSpc>
              <a:spcAft>
                <a:spcPts val="9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Parallelization: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 self-attention layer needs only O(1) sequential operations vs. O(n) for recurrence — training uses all positions at once.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9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Long-range learning: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any two positions connect through a path of </a:t>
            </a: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constant length O(1)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instead of O(n) for RNNs or O(log_k n) for dilated convolutions.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9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Cost: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per-layer complexity O(n²·d) beats recurrence O(n·d²) whenever n &lt; d — the common case with word-piece / BPE representations.</a:t>
            </a:r>
            <a:endParaRPr lang="en-US" sz="1050" dirty="0"/>
          </a:p>
          <a:p>
            <a:pPr algn="l" marL="88900" indent="-88900">
              <a:lnSpc>
                <a:spcPts val="1449"/>
              </a:lnSpc>
              <a:spcAft>
                <a:spcPts val="900"/>
              </a:spcAft>
              <a:buSzPct val="100000"/>
              <a:buChar char="•"/>
            </a:pPr>
            <a:r>
              <a:rPr lang="en-US" sz="105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Interpretability:</a:t>
            </a:r>
            <a:r>
              <a:rPr lang="en-US" sz="105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attention distributions expose what the model attends to; heads learn distinct, task-like behaviors.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4520952" y="1139577"/>
            <a:ext cx="427482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00" b="1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PER-LAYER COMPLEXITY AND PATH LENGTHS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4520952" y="3304877"/>
            <a:ext cx="42748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 = sequence length, d = representation dimension, k = conv. kernel width, r = neighborhood. Adapted from Table 1, paper p. 6.</a:t>
            </a:r>
            <a:endParaRPr lang="en-US" sz="800" dirty="0"/>
          </a:p>
        </p:txBody>
      </p:sp>
      <p:sp>
        <p:nvSpPr>
          <p:cNvPr id="9" name="Text 7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8895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Table: adapted from Table 1 (paper p. 6); text: §4 (paper p. 6–7).</a:t>
            </a:r>
            <a:endParaRPr lang="en-US" sz="8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20952" y="1323677"/>
          <a:ext cx="4191000" cy="1905000"/>
        </p:xfrm>
        <a:graphic>
          <a:graphicData uri="http://schemas.openxmlformats.org/drawingml/2006/table">
            <a:tbl>
              <a:tblPr/>
              <a:tblGrid>
                <a:gridCol w="1417320"/>
                <a:gridCol w="1051560"/>
                <a:gridCol w="914400"/>
                <a:gridCol w="1005840"/>
              </a:tblGrid>
              <a:tr h="3810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Layer Type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38C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Complexity per Layer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38C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Sequential Ops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38C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Max Path Length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38C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Self-Attention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O(n²·d)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O(1)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O(1)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Recurrent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O(n·d²)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O(n)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O(n)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Convolutional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O(k·n·d²)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O(1)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O(log_k n)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Self-Attention (restricted)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O(r·n·d)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O(1)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O(n/r)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9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07 · EXPERIMENTS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Training Setup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64878"/>
            <a:ext cx="3971925" cy="1707059"/>
          </a:xfrm>
          <a:prstGeom prst="roundRect">
            <a:avLst>
              <a:gd name="adj" fmla="val 7440"/>
            </a:avLst>
          </a:prstGeom>
          <a:solidFill>
            <a:srgbClr val="FFFFFF"/>
          </a:solidFill>
          <a:ln w="9525">
            <a:solidFill>
              <a:srgbClr val="E0DFF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771376" y="1326803"/>
            <a:ext cx="3617506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5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&amp; Batching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771376" y="1517303"/>
            <a:ext cx="3546574" cy="1205508"/>
          </a:xfrm>
          <a:prstGeom prst="rect">
            <a:avLst/>
          </a:prstGeom>
          <a:noFill/>
          <a:ln/>
        </p:spPr>
        <p:txBody>
          <a:bodyPr wrap="square" lIns="82550" tIns="0" rIns="0" bIns="0" rtlCol="0" anchor="t"/>
          <a:lstStyle/>
          <a:p>
            <a:pPr algn="l" marL="82550" indent="-82550">
              <a:lnSpc>
                <a:spcPts val="1350"/>
              </a:lnSpc>
              <a:spcAft>
                <a:spcPts val="700"/>
              </a:spcAft>
              <a:buSzPct val="100000"/>
              <a:buChar char="•"/>
            </a:pPr>
            <a:r>
              <a:rPr lang="en-US" sz="10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WMT 2014 English–German</a:t>
            </a: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4.5M sentence pairs; </a:t>
            </a:r>
            <a:r>
              <a:rPr lang="en-US" sz="10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English–French</a:t>
            </a: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36M sentences.</a:t>
            </a:r>
            <a:endParaRPr lang="en-US" sz="1000" dirty="0"/>
          </a:p>
          <a:p>
            <a:pPr algn="l" marL="82550" indent="-82550">
              <a:lnSpc>
                <a:spcPts val="1350"/>
              </a:lnSpc>
              <a:spcAft>
                <a:spcPts val="700"/>
              </a:spcAft>
              <a:buSzPct val="100000"/>
              <a:buChar char="•"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Byte-pair encoding with a </a:t>
            </a:r>
            <a:r>
              <a:rPr lang="en-US" sz="10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shared source–target vocabulary of ~37K tokens</a:t>
            </a: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000" dirty="0"/>
          </a:p>
          <a:p>
            <a:pPr algn="l" marL="82550" indent="-82550">
              <a:lnSpc>
                <a:spcPts val="1350"/>
              </a:lnSpc>
              <a:spcAft>
                <a:spcPts val="700"/>
              </a:spcAft>
              <a:buSzPct val="100000"/>
              <a:buChar char="•"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Batches of ~25,000 source and ~25,000 target tokens, grouped by approximate sequence length.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4765477" y="1164878"/>
            <a:ext cx="3971925" cy="1707059"/>
          </a:xfrm>
          <a:prstGeom prst="roundRect">
            <a:avLst>
              <a:gd name="adj" fmla="val 7440"/>
            </a:avLst>
          </a:prstGeom>
          <a:solidFill>
            <a:srgbClr val="FFFFFF"/>
          </a:solidFill>
          <a:ln w="9525">
            <a:solidFill>
              <a:srgbClr val="E0DFF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4978152" y="1326803"/>
            <a:ext cx="3617506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50" b="1" dirty="0">
                <a:solidFill>
                  <a:srgbClr val="4338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Optimization &amp; Regularization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4978152" y="1517303"/>
            <a:ext cx="3546574" cy="1205508"/>
          </a:xfrm>
          <a:prstGeom prst="rect">
            <a:avLst/>
          </a:prstGeom>
          <a:noFill/>
          <a:ln/>
        </p:spPr>
        <p:txBody>
          <a:bodyPr wrap="square" lIns="82550" tIns="0" rIns="0" bIns="0" rtlCol="0" anchor="t"/>
          <a:lstStyle/>
          <a:p>
            <a:pPr algn="l" marL="82550" indent="-82550">
              <a:lnSpc>
                <a:spcPts val="1350"/>
              </a:lnSpc>
              <a:spcAft>
                <a:spcPts val="700"/>
              </a:spcAft>
              <a:buSzPct val="100000"/>
              <a:buChar char="•"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Adam (β₁ = 0.9, β₂ = 0.98, ε = 10⁻⁹) with </a:t>
            </a:r>
            <a:r>
              <a:rPr lang="en-US" sz="10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warmup</a:t>
            </a: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4,000 linearly increasing steps, then inverse-square-root decay.</a:t>
            </a:r>
            <a:endParaRPr lang="en-US" sz="1000" dirty="0"/>
          </a:p>
          <a:p>
            <a:pPr algn="l" marL="82550" indent="-82550">
              <a:lnSpc>
                <a:spcPts val="1350"/>
              </a:lnSpc>
              <a:spcAft>
                <a:spcPts val="700"/>
              </a:spcAft>
              <a:buSzPct val="100000"/>
              <a:buChar char="•"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Residual dropout 0.1 (base) / 0.3 (big); attention dropout on each sub-layer.</a:t>
            </a:r>
            <a:endParaRPr lang="en-US" sz="1000" dirty="0"/>
          </a:p>
          <a:p>
            <a:pPr algn="l" marL="82550" indent="-82550">
              <a:lnSpc>
                <a:spcPts val="1350"/>
              </a:lnSpc>
              <a:spcAft>
                <a:spcPts val="700"/>
              </a:spcAft>
              <a:buSzPct val="100000"/>
              <a:buChar char="•"/>
            </a:pP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Label smoothing ε_ls = 0.1 — hurts perplexity but </a:t>
            </a:r>
            <a:r>
              <a:rPr lang="en-US" sz="10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improves accuracy and BLEU</a:t>
            </a: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58701" y="3049637"/>
            <a:ext cx="8178701" cy="514350"/>
          </a:xfrm>
          <a:prstGeom prst="roundRect">
            <a:avLst>
              <a:gd name="adj" fmla="val 19753"/>
            </a:avLst>
          </a:prstGeom>
          <a:solidFill>
            <a:srgbClr val="EEF0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736402" y="3163937"/>
            <a:ext cx="797976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Hardware &amp; time:</a:t>
            </a:r>
            <a:r>
              <a:rPr lang="en-US" sz="1000" dirty="0">
                <a:solidFill>
                  <a:srgbClr val="2A27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8 × NVIDIA P100 GPUs — base model: 12 hours (100K steps); big model: 3.5 days (300K steps). Beam search with beam size 4, length penalty α = 0.6.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9338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§5 Training (paper p. 7); §6.1 (paper p. 8).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A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126950" cy="5143500"/>
          </a:xfrm>
          <a:prstGeom prst="rect">
            <a:avLst/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58701" y="330101"/>
            <a:ext cx="834227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95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08 · RESULTS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558701" y="514201"/>
            <a:ext cx="834227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300" b="1" dirty="0">
                <a:solidFill>
                  <a:srgbClr val="1A16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Machine Translation: New State of the Art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58701" y="949077"/>
            <a:ext cx="762000" cy="38100"/>
          </a:xfrm>
          <a:prstGeom prst="rect">
            <a:avLst/>
          </a:prstGeom>
          <a:solidFill>
            <a:srgbClr val="F59E0B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558701" y="1139577"/>
            <a:ext cx="5302151" cy="3095476"/>
          </a:xfrm>
          <a:prstGeom prst="roundRect">
            <a:avLst>
              <a:gd name="adj" fmla="val 4103"/>
            </a:avLst>
          </a:prstGeom>
          <a:solidFill>
            <a:srgbClr val="FFFFFF"/>
          </a:solidFill>
          <a:ln w="9525">
            <a:solidFill>
              <a:srgbClr val="E0DFF0"/>
            </a:solidFill>
          </a:ln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pic>
        <p:nvPicPr>
          <p:cNvPr id="7" name="Image 0" descr="/Users/boj/book/ai-agent-book-exp2-6-mp/chapter2/agent-skills-ppt/runs/exp2-6-kimi-pptx-20260731-v1/workspace/source_visuals/table2-0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127" y="1276052"/>
            <a:ext cx="4775150" cy="215652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644884" y="3508772"/>
            <a:ext cx="5129784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600"/>
              </a:spcBef>
              <a:buNone/>
            </a:pPr>
            <a:r>
              <a:rPr lang="en-US" sz="800" dirty="0">
                <a:solidFill>
                  <a:srgbClr val="5B587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BLEU scores and training costs on WMT 2014 EN–DE / EN–FR (newstest2014). Table 2, paper p. 8.</a:t>
            </a:r>
            <a:endParaRPr lang="en-US" sz="800" dirty="0"/>
          </a:p>
        </p:txBody>
      </p:sp>
      <p:sp>
        <p:nvSpPr>
          <p:cNvPr id="9" name="Text 6"/>
          <p:cNvSpPr/>
          <p:nvPr/>
        </p:nvSpPr>
        <p:spPr>
          <a:xfrm>
            <a:off x="6140202" y="1139577"/>
            <a:ext cx="2489150" cy="858143"/>
          </a:xfrm>
          <a:prstGeom prst="roundRect">
            <a:avLst>
              <a:gd name="adj" fmla="val 14799"/>
            </a:avLst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7"/>
          <p:cNvSpPr/>
          <p:nvPr/>
        </p:nvSpPr>
        <p:spPr>
          <a:xfrm>
            <a:off x="6317903" y="1266527"/>
            <a:ext cx="2176424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28.4 BLEU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317903" y="1590377"/>
            <a:ext cx="2176424" cy="2803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5"/>
              </a:lnSpc>
              <a:buNone/>
            </a:pPr>
            <a:r>
              <a:rPr lang="en-US" sz="85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EN→DE: &gt;2.0 above the best previously reported model, including ensembles</a:t>
            </a:r>
            <a:endParaRPr lang="en-US" sz="850" dirty="0"/>
          </a:p>
        </p:txBody>
      </p:sp>
      <p:sp>
        <p:nvSpPr>
          <p:cNvPr id="12" name="Text 9"/>
          <p:cNvSpPr/>
          <p:nvPr/>
        </p:nvSpPr>
        <p:spPr>
          <a:xfrm>
            <a:off x="6140202" y="2124670"/>
            <a:ext cx="2489150" cy="858143"/>
          </a:xfrm>
          <a:prstGeom prst="roundRect">
            <a:avLst>
              <a:gd name="adj" fmla="val 14799"/>
            </a:avLst>
          </a:prstGeom>
          <a:solidFill>
            <a:srgbClr val="4338C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0"/>
          <p:cNvSpPr/>
          <p:nvPr/>
        </p:nvSpPr>
        <p:spPr>
          <a:xfrm>
            <a:off x="6317903" y="2251621"/>
            <a:ext cx="2176424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41.8 BLEU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6317903" y="2575471"/>
            <a:ext cx="2176424" cy="2803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5"/>
              </a:lnSpc>
              <a:buNone/>
            </a:pPr>
            <a:r>
              <a:rPr lang="en-US" sz="85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EN→FR: best single model, at under 1/4 of the prior training cost</a:t>
            </a:r>
            <a:endParaRPr lang="en-US" sz="850" dirty="0"/>
          </a:p>
        </p:txBody>
      </p:sp>
      <p:sp>
        <p:nvSpPr>
          <p:cNvPr id="15" name="Text 12"/>
          <p:cNvSpPr/>
          <p:nvPr/>
        </p:nvSpPr>
        <p:spPr>
          <a:xfrm>
            <a:off x="6140202" y="3109764"/>
            <a:ext cx="2489150" cy="998339"/>
          </a:xfrm>
          <a:prstGeom prst="roundRect">
            <a:avLst>
              <a:gd name="adj" fmla="val 12721"/>
            </a:avLst>
          </a:prstGeom>
          <a:solidFill>
            <a:srgbClr val="B4530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Text 13"/>
          <p:cNvSpPr/>
          <p:nvPr/>
        </p:nvSpPr>
        <p:spPr>
          <a:xfrm>
            <a:off x="6317903" y="3236714"/>
            <a:ext cx="2176424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3.3×10^18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6317903" y="3560564"/>
            <a:ext cx="2176424" cy="420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5"/>
              </a:lnSpc>
              <a:buNone/>
            </a:pPr>
            <a:r>
              <a:rPr lang="en-US" sz="850" dirty="0">
                <a:solidFill>
                  <a:srgbClr val="DDD6F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FLOPs to train the base model — yet it already beats all prior models and ensembles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558701" y="4749850"/>
            <a:ext cx="83422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54"/>
              </a:spcBef>
              <a:buNone/>
            </a:pPr>
            <a:r>
              <a:rPr lang="en-US" sz="800" dirty="0">
                <a:solidFill>
                  <a:srgbClr val="8A86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Visual: Table 2 (paper p. 8); text: §6.1 Machine Translation (paper p. 8).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Attention Is All You Need</dc:title>
  <dc:subject>PptxGenJS Presentation</dc:subject>
  <dc:creator>Kimi</dc:creator>
  <cp:lastModifiedBy>Kimi</cp:lastModifiedBy>
  <cp:revision>1</cp:revision>
  <dcterms:created xsi:type="dcterms:W3CDTF">2026-07-31T17:11:26Z</dcterms:created>
  <dcterms:modified xsi:type="dcterms:W3CDTF">2026-07-31T17:11:26Z</dcterms:modified>
</cp:coreProperties>
</file>